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345" r:id="rId3"/>
    <p:sldId id="350" r:id="rId4"/>
    <p:sldId id="349" r:id="rId5"/>
    <p:sldId id="348" r:id="rId6"/>
    <p:sldId id="351" r:id="rId7"/>
    <p:sldId id="374" r:id="rId8"/>
    <p:sldId id="354" r:id="rId9"/>
    <p:sldId id="324" r:id="rId10"/>
    <p:sldId id="355" r:id="rId11"/>
    <p:sldId id="379" r:id="rId12"/>
    <p:sldId id="321" r:id="rId13"/>
    <p:sldId id="356" r:id="rId14"/>
    <p:sldId id="378" r:id="rId16"/>
    <p:sldId id="375" r:id="rId17"/>
    <p:sldId id="380" r:id="rId18"/>
    <p:sldId id="359" r:id="rId19"/>
    <p:sldId id="367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6000" b="0" i="0" u="sng" kern="1200" baseline="0">
        <a:solidFill>
          <a:schemeClr val="tx2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6000" b="0" i="0" u="sng" kern="1200" baseline="0">
        <a:solidFill>
          <a:schemeClr val="tx2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6000" b="0" i="0" u="sng" kern="1200" baseline="0">
        <a:solidFill>
          <a:schemeClr val="tx2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6000" b="0" i="0" u="sng" kern="1200" baseline="0">
        <a:solidFill>
          <a:schemeClr val="tx2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6000" b="0" i="0" u="sng" kern="1200" baseline="0">
        <a:solidFill>
          <a:schemeClr val="tx2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6000" b="0" i="0" u="sng" kern="1200" baseline="0">
        <a:solidFill>
          <a:schemeClr val="tx2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6000" b="0" i="0" u="sng" kern="1200" baseline="0">
        <a:solidFill>
          <a:schemeClr val="tx2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6000" b="0" i="0" u="sng" kern="1200" baseline="0">
        <a:solidFill>
          <a:schemeClr val="tx2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6000" b="0" i="0" u="sng" kern="1200" baseline="0">
        <a:solidFill>
          <a:schemeClr val="tx2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2F9C"/>
    <a:srgbClr val="00CC00"/>
    <a:srgbClr val="00CC99"/>
    <a:srgbClr val="FF3300"/>
    <a:srgbClr val="0000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822" y="78"/>
      </p:cViewPr>
      <p:guideLst>
        <p:guide orient="horz" pos="2160"/>
        <p:guide pos="287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楷体_GB2312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sng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楷体_GB2312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F33FF0F-D2A1-4B7E-802D-270683322680}" type="datetimeFigureOut">
              <a:rPr kumimoji="0" lang="zh-CN" altLang="en-US" sz="1200" b="0" i="0" u="sng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</a:fld>
            <a:endParaRPr kumimoji="0" lang="zh-CN" altLang="en-US" sz="1200" b="0" i="0" u="sng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楷体_GB2312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sng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楷体_GB2312" pitchFamily="49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>
              <a:buChar char="•"/>
            </a:pPr>
            <a:fld id="{9A0DB2DC-4C9A-4742-B13C-FB6460FD3503}" type="slidenum">
              <a:rPr lang="en-US" altLang="zh-CN" dirty="0">
                <a:solidFill>
                  <a:srgbClr val="000000"/>
                </a:solidFill>
              </a:rPr>
            </a:fld>
            <a:endParaRPr lang="en-US" altLang="zh-CN" dirty="0">
              <a:solidFill>
                <a:srgbClr val="000000"/>
              </a:solidFill>
            </a:endParaRPr>
          </a:p>
        </p:txBody>
      </p:sp>
      <p:sp>
        <p:nvSpPr>
          <p:cNvPr id="15362" name="Rectangle 2"/>
          <p:cNvSpPr>
            <a:spLocks noRo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5363" name="Rectangle 3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>
              <a:buChar char="•"/>
            </a:pPr>
            <a:fld id="{9A0DB2DC-4C9A-4742-B13C-FB6460FD3503}" type="slidenum">
              <a:rPr lang="en-US" altLang="zh-CN" dirty="0">
                <a:solidFill>
                  <a:srgbClr val="000000"/>
                </a:solidFill>
              </a:rPr>
            </a:fld>
            <a:endParaRPr lang="en-US" altLang="zh-CN" dirty="0">
              <a:solidFill>
                <a:srgbClr val="000000"/>
              </a:solidFill>
            </a:endParaRPr>
          </a:p>
        </p:txBody>
      </p:sp>
      <p:sp>
        <p:nvSpPr>
          <p:cNvPr id="17410" name="Rectangle 2"/>
          <p:cNvSpPr>
            <a:spLocks noRo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1" name="Rectangle 3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>
              <a:buChar char="•"/>
            </a:pPr>
            <a:fld id="{9A0DB2DC-4C9A-4742-B13C-FB6460FD3503}" type="slidenum">
              <a:rPr lang="en-US" altLang="zh-CN" dirty="0">
                <a:solidFill>
                  <a:srgbClr val="000000"/>
                </a:solidFill>
              </a:rPr>
            </a:fld>
            <a:endParaRPr lang="en-US" altLang="zh-CN" dirty="0">
              <a:solidFill>
                <a:srgbClr val="000000"/>
              </a:solidFill>
            </a:endParaRPr>
          </a:p>
        </p:txBody>
      </p:sp>
      <p:sp>
        <p:nvSpPr>
          <p:cNvPr id="19458" name="Rectangle 2"/>
          <p:cNvSpPr>
            <a:spLocks noRo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9459" name="Rectangle 3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u="none">
                <a:solidFill>
                  <a:schemeClr val="tx1"/>
                </a:solidFill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u="none">
                <a:solidFill>
                  <a:schemeClr val="tx1"/>
                </a:solidFill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microsoft.com/office/2007/relationships/media" Target="file:///H:\mmmm&#26195;&#20986;&#20928;&#24904;&#23546;&#36865;&#26519;&#23376;&#26041;\F.Be.I%20-%20&#33853;&#24494;.mp3" TargetMode="External"/><Relationship Id="rId2" Type="http://schemas.openxmlformats.org/officeDocument/2006/relationships/audio" Target="file:///H:\mmmm&#26195;&#20986;&#20928;&#24904;&#23546;&#36865;&#26519;&#23376;&#26041;\F.Be.I%20-%20&#33853;&#24494;.mp3" TargetMode="Externa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Picture 2" descr="素雅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Rectangle 3"/>
          <p:cNvSpPr>
            <a:spLocks noGrp="1"/>
          </p:cNvSpPr>
          <p:nvPr>
            <p:ph idx="1"/>
          </p:nvPr>
        </p:nvSpPr>
        <p:spPr>
          <a:xfrm>
            <a:off x="5219700" y="4868863"/>
            <a:ext cx="4140200" cy="6264275"/>
          </a:xfrm>
          <a:ln/>
        </p:spPr>
        <p:txBody>
          <a:bodyPr vert="horz" wrap="square" lIns="91440" tIns="45720" rIns="91440" bIns="45720" anchor="t"/>
          <a:p>
            <a:pPr>
              <a:lnSpc>
                <a:spcPct val="150000"/>
              </a:lnSpc>
              <a:buNone/>
            </a:pPr>
            <a:r>
              <a:rPr lang="zh-CN" altLang="en-US" sz="3600" b="1" dirty="0">
                <a:solidFill>
                  <a:srgbClr val="0000FF"/>
                </a:solidFill>
                <a:ea typeface="楷体_GB2312" pitchFamily="49" charset="-122"/>
              </a:rPr>
              <a:t>毕竟西湖六月中，</a:t>
            </a:r>
            <a:endParaRPr lang="zh-CN" altLang="en-US" sz="3600" b="1" dirty="0">
              <a:solidFill>
                <a:srgbClr val="0000FF"/>
              </a:solidFill>
              <a:ea typeface="楷体_GB2312" pitchFamily="49" charset="-122"/>
            </a:endParaRPr>
          </a:p>
        </p:txBody>
      </p:sp>
      <p:sp>
        <p:nvSpPr>
          <p:cNvPr id="12291" name="WordArt 4"/>
          <p:cNvSpPr/>
          <p:nvPr/>
        </p:nvSpPr>
        <p:spPr>
          <a:xfrm>
            <a:off x="1042988" y="260350"/>
            <a:ext cx="35290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 b="1" u="sng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8998"/>
                    </a:srgbClr>
                  </a:outerShdw>
                </a:effectLst>
                <a:latin typeface="楷体_GB2312" charset="0"/>
                <a:ea typeface="楷体_GB2312" charset="0"/>
              </a:rPr>
              <a:t>找朋友</a:t>
            </a:r>
            <a:endParaRPr lang="zh-CN" altLang="en-US" sz="4800" b="1" u="sng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8998"/>
                  </a:srgbClr>
                </a:outerShdw>
              </a:effectLst>
              <a:latin typeface="楷体_GB2312" charset="0"/>
              <a:ea typeface="楷体_GB2312" charset="0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79388" y="1628775"/>
            <a:ext cx="4824413" cy="39004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000" b="1" u="none" kern="1200" cap="none" spc="0" normalizeH="0" baseline="0" noProof="0" dirty="0">
                <a:solidFill>
                  <a:srgbClr val="00CC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万顷碧绿的莲叶，无穷无尽，一直连接到天边 。</a:t>
            </a:r>
            <a:endParaRPr kumimoji="0" lang="zh-CN" altLang="en-US" sz="3000" b="1" u="none" kern="1200" cap="none" spc="0" normalizeH="0" baseline="0" noProof="0" dirty="0">
              <a:solidFill>
                <a:srgbClr val="00CC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defRPr/>
            </a:pPr>
            <a:endParaRPr kumimoji="0" lang="zh-CN" altLang="en-US" sz="500" b="1" u="none" kern="1200" cap="none" spc="0" normalizeH="0" baseline="0" noProof="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000" b="1" u="none" kern="1200" cap="none" spc="0" normalizeH="0" baseline="0" noProof="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在朝阳映照下的荷花越发显得红艳。</a:t>
            </a:r>
            <a:endParaRPr kumimoji="0" lang="zh-CN" altLang="en-US" sz="3000" b="1" u="none" kern="1200" cap="none" spc="0" normalizeH="0" baseline="0" noProof="0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defRPr/>
            </a:pPr>
            <a:endParaRPr kumimoji="0" lang="zh-CN" altLang="en-US" sz="500" b="1" u="none" kern="1200" cap="none" spc="0" normalizeH="0" baseline="0" noProof="0" dirty="0">
              <a:solidFill>
                <a:srgbClr val="0066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000" b="1" u="none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风光与其他季节截然不同。</a:t>
            </a:r>
            <a:endParaRPr kumimoji="0" lang="zh-CN" altLang="en-US" sz="3000" b="1" u="none" kern="1200" cap="none" spc="0" normalizeH="0" baseline="0" noProof="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defRPr/>
            </a:pPr>
            <a:endParaRPr kumimoji="0" lang="zh-CN" altLang="en-US" sz="500" b="1" u="none" kern="1200" cap="none" spc="0" normalizeH="0" baseline="0" noProof="0" dirty="0">
              <a:solidFill>
                <a:srgbClr val="003366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defRPr/>
            </a:pPr>
            <a:r>
              <a:rPr kumimoji="0" lang="zh-CN" altLang="en-US" sz="3000" b="1" u="none" kern="1200" cap="none" spc="0" normalizeH="0" baseline="0" noProof="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到底是西湖六月天的风景。</a:t>
            </a:r>
            <a:endParaRPr kumimoji="0" lang="zh-CN" altLang="en-US" sz="3000" b="1" u="none" kern="1200" cap="none" spc="0" normalizeH="0" baseline="0" noProof="0" dirty="0">
              <a:solidFill>
                <a:srgbClr val="0000FF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27650" y="1484313"/>
            <a:ext cx="3816350" cy="8715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50000"/>
              </a:lnSpc>
            </a:pPr>
            <a:r>
              <a:rPr lang="zh-CN" altLang="en-US" sz="4000" b="1" dirty="0">
                <a:solidFill>
                  <a:srgbClr val="00CC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接天莲叶无穷碧，</a:t>
            </a:r>
            <a:endParaRPr lang="zh-CN" altLang="en-US" sz="4000" b="1" dirty="0">
              <a:solidFill>
                <a:srgbClr val="00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9700" y="2781300"/>
            <a:ext cx="3924300" cy="8159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buSzTx/>
            </a:pPr>
            <a:r>
              <a:rPr lang="zh-CN" altLang="en-US" sz="3600" b="1" u="none" dirty="0">
                <a:solidFill>
                  <a:srgbClr val="FF0000"/>
                </a:solidFill>
                <a:latin typeface="Arial" panose="020B0604020202020204"/>
                <a:ea typeface="楷体_GB2312" pitchFamily="49" charset="-122"/>
              </a:rPr>
              <a:t>映日荷花别样红。</a:t>
            </a:r>
            <a:endParaRPr lang="zh-CN" altLang="en-US" sz="3600" b="1" u="none" dirty="0">
              <a:solidFill>
                <a:srgbClr val="FF0000"/>
              </a:solidFill>
              <a:latin typeface="Arial" panose="020B0604020202020204"/>
              <a:ea typeface="楷体_GB2312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48263" y="3860800"/>
            <a:ext cx="4211638" cy="1846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marR="0" indent="-342900" defTabSz="914400" eaLnBrk="0" hangingPunct="0">
              <a:lnSpc>
                <a:spcPct val="150000"/>
              </a:lnSpc>
              <a:spcBef>
                <a:spcPct val="20000"/>
              </a:spcBef>
              <a:buClrTx/>
              <a:buSzTx/>
              <a:defRPr/>
            </a:pPr>
            <a:r>
              <a:rPr kumimoji="0" lang="zh-CN" altLang="en-US" sz="3600" b="1" u="none" kern="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Arial" panose="020B0604020202020204"/>
                <a:ea typeface="楷体_GB2312" pitchFamily="49" charset="-122"/>
                <a:cs typeface="+mn-cs"/>
              </a:rPr>
              <a:t>风光不与四时同。</a:t>
            </a:r>
            <a:endParaRPr kumimoji="0" lang="zh-CN" altLang="en-US" sz="3600" b="1" u="none" kern="0" cap="none" spc="0" normalizeH="0" baseline="0" noProof="0" dirty="0">
              <a:solidFill>
                <a:schemeClr val="accent6">
                  <a:lumMod val="75000"/>
                </a:schemeClr>
              </a:solidFill>
              <a:latin typeface="Arial" panose="020B0604020202020204"/>
              <a:ea typeface="楷体_GB2312" pitchFamily="49" charset="-122"/>
              <a:cs typeface="+mn-cs"/>
            </a:endParaRPr>
          </a:p>
          <a:p>
            <a:pPr marR="0" algn="ctr" defTabSz="914400">
              <a:buClrTx/>
              <a:buSzTx/>
              <a:defRPr/>
            </a:pPr>
            <a:endParaRPr kumimoji="0" lang="zh-CN" altLang="en-US" kern="1200" cap="none" spc="0" normalizeH="0" baseline="0" noProof="0" dirty="0"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12296" name="Line 31"/>
          <p:cNvSpPr/>
          <p:nvPr/>
        </p:nvSpPr>
        <p:spPr>
          <a:xfrm>
            <a:off x="5292725" y="2492375"/>
            <a:ext cx="35274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7" name="Line 31"/>
          <p:cNvSpPr/>
          <p:nvPr/>
        </p:nvSpPr>
        <p:spPr>
          <a:xfrm>
            <a:off x="5292725" y="3644900"/>
            <a:ext cx="35274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8" name="Line 31"/>
          <p:cNvSpPr/>
          <p:nvPr/>
        </p:nvSpPr>
        <p:spPr>
          <a:xfrm>
            <a:off x="5292725" y="4724400"/>
            <a:ext cx="35274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99" name="Line 31"/>
          <p:cNvSpPr/>
          <p:nvPr/>
        </p:nvSpPr>
        <p:spPr>
          <a:xfrm>
            <a:off x="5292725" y="5661025"/>
            <a:ext cx="35274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3313" name="Group 2"/>
          <p:cNvGrpSpPr>
            <a:grpSpLocks noChangeAspect="1"/>
          </p:cNvGrpSpPr>
          <p:nvPr/>
        </p:nvGrpSpPr>
        <p:grpSpPr>
          <a:xfrm>
            <a:off x="395288" y="1341438"/>
            <a:ext cx="8412162" cy="5108575"/>
            <a:chOff x="0" y="0"/>
            <a:chExt cx="5568" cy="3744"/>
          </a:xfrm>
        </p:grpSpPr>
        <p:pic>
          <p:nvPicPr>
            <p:cNvPr id="13314" name="Picture 3" descr="2302"/>
            <p:cNvPicPr>
              <a:picLocks noChangeAspect="1"/>
            </p:cNvPicPr>
            <p:nvPr/>
          </p:nvPicPr>
          <p:blipFill>
            <a:blip r:embed="rId1"/>
            <a:srcRect r="75635" b="60179"/>
            <a:stretch>
              <a:fillRect/>
            </a:stretch>
          </p:blipFill>
          <p:spPr>
            <a:xfrm>
              <a:off x="0" y="0"/>
              <a:ext cx="5568" cy="37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3315" name="Picture 4" descr="2302"/>
            <p:cNvPicPr>
              <a:picLocks noChangeAspect="1"/>
            </p:cNvPicPr>
            <p:nvPr/>
          </p:nvPicPr>
          <p:blipFill>
            <a:blip r:embed="rId1"/>
            <a:srcRect t="23982" b="-2"/>
            <a:stretch>
              <a:fillRect/>
            </a:stretch>
          </p:blipFill>
          <p:spPr>
            <a:xfrm>
              <a:off x="0" y="2496"/>
              <a:ext cx="5568" cy="124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3316" name="Rectangle 5"/>
          <p:cNvSpPr/>
          <p:nvPr/>
        </p:nvSpPr>
        <p:spPr>
          <a:xfrm>
            <a:off x="323850" y="404813"/>
            <a:ext cx="8310563" cy="1200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chemeClr val="hlink"/>
                </a:solidFill>
                <a:latin typeface="Arial" panose="020B0604020202020204" pitchFamily="34" charset="0"/>
                <a:ea typeface="文鼎谁的字体" pitchFamily="1" charset="-122"/>
              </a:rPr>
              <a:t>      请同学们自由地朗读古诗，想象画面。把你看到的画出来吧！</a:t>
            </a:r>
            <a:endParaRPr lang="en-US" altLang="zh-CN" sz="3600" b="1" dirty="0">
              <a:solidFill>
                <a:schemeClr val="hlink"/>
              </a:solidFill>
              <a:latin typeface="Arial" panose="020B0604020202020204" pitchFamily="34" charset="0"/>
              <a:ea typeface="文鼎谁的字体" pitchFamily="1" charset="-122"/>
            </a:endParaRPr>
          </a:p>
        </p:txBody>
      </p:sp>
      <p:sp>
        <p:nvSpPr>
          <p:cNvPr id="13317" name="Text Box 7"/>
          <p:cNvSpPr txBox="1"/>
          <p:nvPr/>
        </p:nvSpPr>
        <p:spPr>
          <a:xfrm>
            <a:off x="1143000" y="3230563"/>
            <a:ext cx="4479925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毕竟西湖六月中， </a:t>
            </a:r>
            <a:b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8" name="Text Box 8"/>
          <p:cNvSpPr txBox="1"/>
          <p:nvPr/>
        </p:nvSpPr>
        <p:spPr>
          <a:xfrm>
            <a:off x="4352925" y="3230563"/>
            <a:ext cx="4181475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风光不与四时同。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19" name="Text Box 9"/>
          <p:cNvSpPr txBox="1"/>
          <p:nvPr/>
        </p:nvSpPr>
        <p:spPr>
          <a:xfrm>
            <a:off x="1143000" y="3992563"/>
            <a:ext cx="4554538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接天莲叶无穷碧， 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0" name="Text Box 10"/>
          <p:cNvSpPr txBox="1"/>
          <p:nvPr/>
        </p:nvSpPr>
        <p:spPr>
          <a:xfrm>
            <a:off x="4352925" y="3992563"/>
            <a:ext cx="3659188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映日荷花别样红。 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1" name="Text Box 11"/>
          <p:cNvSpPr txBox="1"/>
          <p:nvPr/>
        </p:nvSpPr>
        <p:spPr>
          <a:xfrm>
            <a:off x="2413000" y="2392363"/>
            <a:ext cx="4179888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晓出净慈寺送林子方 </a:t>
            </a:r>
            <a:endParaRPr lang="zh-CN" altLang="en-US" sz="3200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F.Be.I - 落微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07313" y="5768975"/>
            <a:ext cx="609600" cy="609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470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1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4338" name="Picture 6" descr="http://bpic.588ku.com/element_origin_min_pic/17/09/14/c12f0d46b31fbd0adde9461f0677d628.jpg%21/fwfh/804x1014/quality/90/unsharp/true/compress/tru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063" y="0"/>
            <a:ext cx="3249612" cy="4105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4"/>
          <p:cNvSpPr txBox="1"/>
          <p:nvPr/>
        </p:nvSpPr>
        <p:spPr>
          <a:xfrm>
            <a:off x="179388" y="3141663"/>
            <a:ext cx="8686800" cy="25542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吟诵小提示</a:t>
            </a:r>
            <a:r>
              <a:rPr lang="en-US" altLang="zh-CN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  <a:endParaRPr lang="en-US" altLang="zh-CN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一二声平声用“</a:t>
            </a:r>
            <a:r>
              <a:rPr lang="en-US" altLang="zh-CN" sz="4000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</a:t>
            </a:r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”表示，要读长。</a:t>
            </a:r>
            <a:endParaRPr lang="en-US" altLang="zh-CN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三四声仄声用 “   ”表示，要读短。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0" name="Line 7"/>
          <p:cNvSpPr/>
          <p:nvPr/>
        </p:nvSpPr>
        <p:spPr>
          <a:xfrm>
            <a:off x="4140200" y="4941888"/>
            <a:ext cx="0" cy="576262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7346" name="Picture 18" descr="https://ss0.bdstatic.com/70cFvHSh_Q1YnxGkpoWK1HF6hhy/it/u=2278501466,2278581926&amp;fm=26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08050"/>
            <a:ext cx="4116388" cy="4437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Text Box 2"/>
          <p:cNvSpPr txBox="1"/>
          <p:nvPr/>
        </p:nvSpPr>
        <p:spPr>
          <a:xfrm>
            <a:off x="3733800" y="1916113"/>
            <a:ext cx="5410200" cy="4119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毕竟西湖六月中，</a:t>
            </a:r>
            <a:endParaRPr lang="zh-CN" altLang="en-US" sz="4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风光不与四时同。</a:t>
            </a:r>
            <a:endParaRPr lang="zh-CN" altLang="en-US" sz="4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接天莲叶无穷碧，</a:t>
            </a:r>
            <a:endParaRPr lang="zh-CN" altLang="en-US" sz="4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映日荷花别样红</a:t>
            </a:r>
            <a:r>
              <a:rPr lang="zh-CN" altLang="en-US" sz="4800" dirty="0">
                <a:solidFill>
                  <a:srgbClr val="0033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4800" dirty="0">
              <a:solidFill>
                <a:srgbClr val="0033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7" name="WordArt 3"/>
          <p:cNvSpPr>
            <a:spLocks noTextEdit="1"/>
          </p:cNvSpPr>
          <p:nvPr/>
        </p:nvSpPr>
        <p:spPr>
          <a:xfrm>
            <a:off x="4067175" y="692150"/>
            <a:ext cx="381793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u="sng">
                <a:solidFill>
                  <a:srgbClr val="FF6600"/>
                </a:solidFill>
                <a:effectLst>
                  <a:prstShdw prst="shdw17" dist="17961" dir="13499999">
                    <a:srgbClr val="993D00"/>
                  </a:prst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晓出净慈寺送林子方</a:t>
            </a:r>
            <a:endParaRPr lang="zh-CN" altLang="en-US" sz="3600" u="sng">
              <a:solidFill>
                <a:srgbClr val="FF6600"/>
              </a:solidFill>
              <a:effectLst>
                <a:prstShdw prst="shdw17" dist="17961" dir="13499999">
                  <a:srgbClr val="993D00"/>
                </a:prst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4932363" y="1484313"/>
            <a:ext cx="3200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33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宋   杨万里</a:t>
            </a:r>
            <a:endParaRPr lang="zh-CN" altLang="en-US" sz="2400" b="1" dirty="0">
              <a:solidFill>
                <a:srgbClr val="0033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50" name="Line 31"/>
          <p:cNvSpPr/>
          <p:nvPr/>
        </p:nvSpPr>
        <p:spPr>
          <a:xfrm>
            <a:off x="4500563" y="404813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1" name="Line 31"/>
          <p:cNvSpPr/>
          <p:nvPr/>
        </p:nvSpPr>
        <p:spPr>
          <a:xfrm>
            <a:off x="5346700" y="476250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2" name="Line 31"/>
          <p:cNvSpPr/>
          <p:nvPr/>
        </p:nvSpPr>
        <p:spPr>
          <a:xfrm>
            <a:off x="6643688" y="476250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3" name="Line 31"/>
          <p:cNvSpPr/>
          <p:nvPr/>
        </p:nvSpPr>
        <p:spPr>
          <a:xfrm>
            <a:off x="7580313" y="476250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4" name="Line 7"/>
          <p:cNvSpPr/>
          <p:nvPr/>
        </p:nvSpPr>
        <p:spPr>
          <a:xfrm>
            <a:off x="4211638" y="26035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5" name="Line 7"/>
          <p:cNvSpPr/>
          <p:nvPr/>
        </p:nvSpPr>
        <p:spPr>
          <a:xfrm>
            <a:off x="5076825" y="26035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6" name="Line 7"/>
          <p:cNvSpPr/>
          <p:nvPr/>
        </p:nvSpPr>
        <p:spPr>
          <a:xfrm>
            <a:off x="5940425" y="26035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7" name="Line 7"/>
          <p:cNvSpPr/>
          <p:nvPr/>
        </p:nvSpPr>
        <p:spPr>
          <a:xfrm>
            <a:off x="6372225" y="26035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358" name="Line 7"/>
          <p:cNvSpPr/>
          <p:nvPr/>
        </p:nvSpPr>
        <p:spPr>
          <a:xfrm>
            <a:off x="7235825" y="26035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" name="TextBox 15"/>
          <p:cNvSpPr txBox="1"/>
          <p:nvPr/>
        </p:nvSpPr>
        <p:spPr>
          <a:xfrm>
            <a:off x="250825" y="1989138"/>
            <a:ext cx="3025775" cy="17541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buSzTx/>
            </a:pPr>
            <a:r>
              <a:rPr lang="zh-CN" altLang="en-US" sz="3600" b="1" u="none" dirty="0">
                <a:solidFill>
                  <a:srgbClr val="0D0D0D"/>
                </a:solidFill>
                <a:latin typeface="Arial" panose="020B0604020202020204" pitchFamily="34" charset="0"/>
                <a:ea typeface="楷体_GB2312" pitchFamily="49" charset="-122"/>
              </a:rPr>
              <a:t>    自己试着标出全诗的平仄声， 并练读。</a:t>
            </a:r>
            <a:endParaRPr lang="zh-CN" altLang="en-US" sz="3600" b="1" u="none" dirty="0">
              <a:solidFill>
                <a:srgbClr val="0D0D0D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Text Box 2"/>
          <p:cNvSpPr txBox="1"/>
          <p:nvPr/>
        </p:nvSpPr>
        <p:spPr>
          <a:xfrm>
            <a:off x="2051050" y="1773238"/>
            <a:ext cx="5410200" cy="41195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毕竟西湖六月中，</a:t>
            </a:r>
            <a:endParaRPr lang="zh-CN" altLang="en-US" sz="4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风光不与四时同。</a:t>
            </a:r>
            <a:endParaRPr lang="zh-CN" altLang="en-US" sz="4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接天莲叶无穷碧，</a:t>
            </a:r>
            <a:endParaRPr lang="zh-CN" altLang="en-US" sz="4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映日荷花别样红</a:t>
            </a:r>
            <a:r>
              <a:rPr lang="zh-CN" altLang="en-US" sz="4800" b="1" dirty="0">
                <a:solidFill>
                  <a:srgbClr val="7030A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4800" b="1" dirty="0">
              <a:solidFill>
                <a:srgbClr val="7030A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WordArt 3"/>
          <p:cNvSpPr>
            <a:spLocks noTextEdit="1"/>
          </p:cNvSpPr>
          <p:nvPr/>
        </p:nvSpPr>
        <p:spPr>
          <a:xfrm>
            <a:off x="2514600" y="481013"/>
            <a:ext cx="3425825" cy="427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u="sng">
                <a:solidFill>
                  <a:srgbClr val="FF6600"/>
                </a:solidFill>
                <a:effectLst>
                  <a:prstShdw prst="shdw17" dist="17961" dir="13499999">
                    <a:srgbClr val="993D00"/>
                  </a:prst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晓出净慈寺送林子方</a:t>
            </a:r>
            <a:endParaRPr lang="zh-CN" altLang="en-US" sz="3600" u="sng">
              <a:solidFill>
                <a:srgbClr val="FF6600"/>
              </a:solidFill>
              <a:effectLst>
                <a:prstShdw prst="shdw17" dist="17961" dir="13499999">
                  <a:srgbClr val="993D00"/>
                </a:prst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36" name="Text Box 4"/>
          <p:cNvSpPr txBox="1"/>
          <p:nvPr/>
        </p:nvSpPr>
        <p:spPr>
          <a:xfrm>
            <a:off x="5584825" y="938213"/>
            <a:ext cx="3200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0033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宋   杨万里</a:t>
            </a:r>
            <a:endParaRPr lang="zh-CN" altLang="en-US" sz="2400" b="1" dirty="0">
              <a:solidFill>
                <a:srgbClr val="0033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7" name="Line 7"/>
          <p:cNvSpPr/>
          <p:nvPr/>
        </p:nvSpPr>
        <p:spPr>
          <a:xfrm>
            <a:off x="2438400" y="137160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38" name="Line 19"/>
          <p:cNvSpPr/>
          <p:nvPr/>
        </p:nvSpPr>
        <p:spPr>
          <a:xfrm>
            <a:off x="5938838" y="2757488"/>
            <a:ext cx="5334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39" name="Line 30"/>
          <p:cNvSpPr/>
          <p:nvPr/>
        </p:nvSpPr>
        <p:spPr>
          <a:xfrm>
            <a:off x="4648200" y="3886200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0" name="Line 32"/>
          <p:cNvSpPr/>
          <p:nvPr/>
        </p:nvSpPr>
        <p:spPr>
          <a:xfrm>
            <a:off x="2306638" y="2743200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1" name="Line 33"/>
          <p:cNvSpPr/>
          <p:nvPr/>
        </p:nvSpPr>
        <p:spPr>
          <a:xfrm>
            <a:off x="4076700" y="1676400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2" name="Line 43"/>
          <p:cNvSpPr/>
          <p:nvPr/>
        </p:nvSpPr>
        <p:spPr>
          <a:xfrm>
            <a:off x="5867400" y="1700213"/>
            <a:ext cx="5334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3" name="Line 44"/>
          <p:cNvSpPr/>
          <p:nvPr/>
        </p:nvSpPr>
        <p:spPr>
          <a:xfrm>
            <a:off x="4859338" y="251460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4" name="Line 45"/>
          <p:cNvSpPr/>
          <p:nvPr/>
        </p:nvSpPr>
        <p:spPr>
          <a:xfrm>
            <a:off x="4295775" y="2562225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5" name="Line 46"/>
          <p:cNvSpPr/>
          <p:nvPr/>
        </p:nvSpPr>
        <p:spPr>
          <a:xfrm>
            <a:off x="4267200" y="365760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6" name="Line 47"/>
          <p:cNvSpPr/>
          <p:nvPr/>
        </p:nvSpPr>
        <p:spPr>
          <a:xfrm>
            <a:off x="2362200" y="472440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7" name="Line 48"/>
          <p:cNvSpPr/>
          <p:nvPr/>
        </p:nvSpPr>
        <p:spPr>
          <a:xfrm>
            <a:off x="5410200" y="472440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8" name="Line 51"/>
          <p:cNvSpPr/>
          <p:nvPr/>
        </p:nvSpPr>
        <p:spPr>
          <a:xfrm>
            <a:off x="2971800" y="137160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49" name="Line 52"/>
          <p:cNvSpPr/>
          <p:nvPr/>
        </p:nvSpPr>
        <p:spPr>
          <a:xfrm>
            <a:off x="2916238" y="3860800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0" name="Line 53"/>
          <p:cNvSpPr/>
          <p:nvPr/>
        </p:nvSpPr>
        <p:spPr>
          <a:xfrm>
            <a:off x="5280025" y="2717800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1" name="Line 54"/>
          <p:cNvSpPr/>
          <p:nvPr/>
        </p:nvSpPr>
        <p:spPr>
          <a:xfrm>
            <a:off x="2819400" y="2743200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2" name="Line 55"/>
          <p:cNvSpPr/>
          <p:nvPr/>
        </p:nvSpPr>
        <p:spPr>
          <a:xfrm>
            <a:off x="5257800" y="3886200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3" name="Line 56"/>
          <p:cNvSpPr/>
          <p:nvPr/>
        </p:nvSpPr>
        <p:spPr>
          <a:xfrm>
            <a:off x="3419475" y="4941888"/>
            <a:ext cx="504825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4" name="Line 52"/>
          <p:cNvSpPr/>
          <p:nvPr/>
        </p:nvSpPr>
        <p:spPr>
          <a:xfrm>
            <a:off x="2268538" y="3860800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5" name="Line 51"/>
          <p:cNvSpPr/>
          <p:nvPr/>
        </p:nvSpPr>
        <p:spPr>
          <a:xfrm>
            <a:off x="4859338" y="1412875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6" name="Line 51"/>
          <p:cNvSpPr/>
          <p:nvPr/>
        </p:nvSpPr>
        <p:spPr>
          <a:xfrm>
            <a:off x="5508625" y="1412875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7" name="Line 51"/>
          <p:cNvSpPr/>
          <p:nvPr/>
        </p:nvSpPr>
        <p:spPr>
          <a:xfrm>
            <a:off x="3708400" y="256540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8" name="Line 51"/>
          <p:cNvSpPr/>
          <p:nvPr/>
        </p:nvSpPr>
        <p:spPr>
          <a:xfrm>
            <a:off x="6156325" y="3716338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59" name="Line 51"/>
          <p:cNvSpPr/>
          <p:nvPr/>
        </p:nvSpPr>
        <p:spPr>
          <a:xfrm>
            <a:off x="3132138" y="4724400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0" name="Line 31"/>
          <p:cNvSpPr/>
          <p:nvPr/>
        </p:nvSpPr>
        <p:spPr>
          <a:xfrm>
            <a:off x="2895600" y="301625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1" name="Line 31"/>
          <p:cNvSpPr/>
          <p:nvPr/>
        </p:nvSpPr>
        <p:spPr>
          <a:xfrm>
            <a:off x="3665538" y="301625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2" name="Line 31"/>
          <p:cNvSpPr/>
          <p:nvPr/>
        </p:nvSpPr>
        <p:spPr>
          <a:xfrm>
            <a:off x="4773613" y="314325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3" name="Line 31"/>
          <p:cNvSpPr/>
          <p:nvPr/>
        </p:nvSpPr>
        <p:spPr>
          <a:xfrm>
            <a:off x="5508625" y="301625"/>
            <a:ext cx="3048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4" name="Line 7"/>
          <p:cNvSpPr/>
          <p:nvPr/>
        </p:nvSpPr>
        <p:spPr>
          <a:xfrm>
            <a:off x="2693988" y="100013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5" name="Line 7"/>
          <p:cNvSpPr/>
          <p:nvPr/>
        </p:nvSpPr>
        <p:spPr>
          <a:xfrm>
            <a:off x="3429000" y="100013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6" name="Line 7"/>
          <p:cNvSpPr/>
          <p:nvPr/>
        </p:nvSpPr>
        <p:spPr>
          <a:xfrm>
            <a:off x="4229100" y="100013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7" name="Line 7"/>
          <p:cNvSpPr/>
          <p:nvPr/>
        </p:nvSpPr>
        <p:spPr>
          <a:xfrm>
            <a:off x="4500563" y="100013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8" name="Line 7"/>
          <p:cNvSpPr/>
          <p:nvPr/>
        </p:nvSpPr>
        <p:spPr>
          <a:xfrm>
            <a:off x="5257800" y="122238"/>
            <a:ext cx="0" cy="30480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69" name="Line 54"/>
          <p:cNvSpPr/>
          <p:nvPr/>
        </p:nvSpPr>
        <p:spPr>
          <a:xfrm>
            <a:off x="3492500" y="3860800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70" name="Line 54"/>
          <p:cNvSpPr/>
          <p:nvPr/>
        </p:nvSpPr>
        <p:spPr>
          <a:xfrm>
            <a:off x="4140200" y="4941888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71" name="Line 54"/>
          <p:cNvSpPr/>
          <p:nvPr/>
        </p:nvSpPr>
        <p:spPr>
          <a:xfrm>
            <a:off x="4787900" y="4941888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72" name="Line 54"/>
          <p:cNvSpPr/>
          <p:nvPr/>
        </p:nvSpPr>
        <p:spPr>
          <a:xfrm>
            <a:off x="5940425" y="4941888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473" name="Line 54"/>
          <p:cNvSpPr/>
          <p:nvPr/>
        </p:nvSpPr>
        <p:spPr>
          <a:xfrm>
            <a:off x="3492500" y="1700213"/>
            <a:ext cx="381000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Picture 2" descr="http://img.mp.sohu.com/upload/20170511/eba8ce6c286641ecac2d9f55fa9aebd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60350"/>
            <a:ext cx="7632700" cy="4876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84213" y="5373688"/>
            <a:ext cx="7848600" cy="10144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b="1" dirty="0">
                <a:solidFill>
                  <a:srgbClr val="ED2F9C"/>
                </a:solidFill>
                <a:latin typeface="Arial" panose="020B0604020202020204" pitchFamily="34" charset="0"/>
                <a:ea typeface="楷体_GB2312" pitchFamily="49" charset="-122"/>
              </a:rPr>
              <a:t>“全方位写荷的第一人”</a:t>
            </a:r>
            <a:endParaRPr lang="zh-CN" altLang="en-US" b="1" dirty="0">
              <a:solidFill>
                <a:srgbClr val="ED2F9C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250825" y="1125538"/>
            <a:ext cx="4572000" cy="17160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小荷才露尖尖角，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早有蜻蜓立上头。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29" name="Picture 2" descr="接天莲叶无穷碧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sp>
        <p:nvSpPr>
          <p:cNvPr id="22530" name="Rectangle 3"/>
          <p:cNvSpPr>
            <a:spLocks noGrp="1"/>
          </p:cNvSpPr>
          <p:nvPr>
            <p:ph type="title"/>
          </p:nvPr>
        </p:nvSpPr>
        <p:spPr>
          <a:xfrm>
            <a:off x="1588" y="-25400"/>
            <a:ext cx="9142412" cy="6883400"/>
          </a:xfrm>
          <a:solidFill>
            <a:schemeClr val="accent1">
              <a:alpha val="72940"/>
            </a:schemeClr>
          </a:solidFill>
          <a:ln/>
        </p:spPr>
        <p:txBody>
          <a:bodyPr vert="horz" wrap="square" lIns="91440" tIns="45720" rIns="91440" bIns="45720" anchor="ctr"/>
          <a:p>
            <a:pPr algn="l" eaLnBrk="1" hangingPunct="1"/>
            <a:r>
              <a:rPr lang="zh-CN" altLang="en-US" sz="3600" b="1" dirty="0">
                <a:solidFill>
                  <a:srgbClr val="ED2F9C"/>
                </a:solidFill>
                <a:ea typeface="楷体_GB2312" pitchFamily="49" charset="-122"/>
              </a:rPr>
              <a:t>作业：</a:t>
            </a:r>
            <a:br>
              <a:rPr lang="en-US" altLang="zh-CN" sz="3600" b="1" dirty="0">
                <a:solidFill>
                  <a:srgbClr val="ED2F9C"/>
                </a:solidFill>
                <a:ea typeface="楷体_GB2312" pitchFamily="49" charset="-122"/>
              </a:rPr>
            </a:br>
            <a:r>
              <a:rPr lang="en-US" altLang="zh-CN" sz="3600" b="1" dirty="0">
                <a:solidFill>
                  <a:srgbClr val="ED2F9C"/>
                </a:solidFill>
                <a:ea typeface="楷体_GB2312" pitchFamily="49" charset="-122"/>
              </a:rPr>
              <a:t>       </a:t>
            </a:r>
            <a:r>
              <a:rPr lang="zh-CN" altLang="en-US" sz="3600" b="1" dirty="0">
                <a:solidFill>
                  <a:srgbClr val="ED2F9C"/>
                </a:solidFill>
                <a:ea typeface="楷体_GB2312" pitchFamily="49" charset="-122"/>
              </a:rPr>
              <a:t>搜集描写荷花的古诗，读一读，背一背。</a:t>
            </a:r>
            <a:endParaRPr lang="zh-CN" altLang="en-US" sz="3600" b="1" dirty="0">
              <a:solidFill>
                <a:srgbClr val="ED2F9C"/>
              </a:solidFill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971550" y="2997200"/>
            <a:ext cx="6119813" cy="2016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墙角数枝梅</a:t>
            </a:r>
            <a:endParaRPr lang="en-US" altLang="zh-CN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b="1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凌寒独自开</a:t>
            </a:r>
            <a:endParaRPr lang="zh-CN" altLang="en-US" b="1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8175" y="0"/>
            <a:ext cx="6624638" cy="1938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春色满园关不住 一枝红杏出墙来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/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850" y="260350"/>
            <a:ext cx="7343775" cy="19446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忽如一夜春风来 </a:t>
            </a:r>
            <a:endParaRPr lang="en-US" altLang="zh-CN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千树万树梨花开</a:t>
            </a:r>
            <a:endParaRPr lang="zh-CN" altLang="en-US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Picture 2" descr="8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0" name="Picture 3" descr="接天莲叶无穷碧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5275" y="0"/>
            <a:ext cx="9439275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Picture 2" descr="静慈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4" name="Rectangle 3"/>
          <p:cNvSpPr>
            <a:spLocks noGrp="1"/>
          </p:cNvSpPr>
          <p:nvPr>
            <p:ph idx="1"/>
          </p:nvPr>
        </p:nvSpPr>
        <p:spPr>
          <a:xfrm>
            <a:off x="792163" y="1484313"/>
            <a:ext cx="7380287" cy="1223962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6000" b="1" dirty="0">
                <a:ea typeface="楷体_GB2312" pitchFamily="49" charset="-122"/>
              </a:rPr>
              <a:t>晓出净慈寺送林子方</a:t>
            </a:r>
            <a:endParaRPr lang="zh-CN" altLang="en-US" sz="6000" b="1" dirty="0">
              <a:ea typeface="楷体_GB2312" pitchFamily="49" charset="-122"/>
            </a:endParaRPr>
          </a:p>
        </p:txBody>
      </p:sp>
      <p:sp>
        <p:nvSpPr>
          <p:cNvPr id="4100" name="Oval 4"/>
          <p:cNvSpPr/>
          <p:nvPr/>
        </p:nvSpPr>
        <p:spPr>
          <a:xfrm>
            <a:off x="612775" y="1558925"/>
            <a:ext cx="1150938" cy="865188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101" name="Oval 5"/>
          <p:cNvSpPr/>
          <p:nvPr/>
        </p:nvSpPr>
        <p:spPr>
          <a:xfrm>
            <a:off x="4572000" y="1628775"/>
            <a:ext cx="914400" cy="914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19050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102" name="AutoShape 6"/>
          <p:cNvSpPr/>
          <p:nvPr/>
        </p:nvSpPr>
        <p:spPr>
          <a:xfrm>
            <a:off x="4933950" y="477838"/>
            <a:ext cx="1727200" cy="792162"/>
          </a:xfrm>
          <a:prstGeom prst="wedgeRoundRectCallout">
            <a:avLst>
              <a:gd name="adj1" fmla="val -33394"/>
              <a:gd name="adj2" fmla="val 95731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送 别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198" name="Text Box 7"/>
          <p:cNvSpPr txBox="1"/>
          <p:nvPr/>
        </p:nvSpPr>
        <p:spPr>
          <a:xfrm>
            <a:off x="358775" y="4797425"/>
            <a:ext cx="8785225" cy="9239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</a:t>
            </a:r>
            <a:endParaRPr lang="zh-CN" altLang="en-US" sz="5400" b="1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4" name="AutoShape 8"/>
          <p:cNvSpPr/>
          <p:nvPr/>
        </p:nvSpPr>
        <p:spPr>
          <a:xfrm>
            <a:off x="1331913" y="549275"/>
            <a:ext cx="2089150" cy="719138"/>
          </a:xfrm>
          <a:prstGeom prst="wedgeRoundRectCallout">
            <a:avLst>
              <a:gd name="adj1" fmla="val -35560"/>
              <a:gd name="adj2" fmla="val 111708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早晨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200" name="Text Box 9"/>
          <p:cNvSpPr txBox="1"/>
          <p:nvPr/>
        </p:nvSpPr>
        <p:spPr>
          <a:xfrm>
            <a:off x="323850" y="2636838"/>
            <a:ext cx="1706563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时间</a:t>
            </a:r>
            <a:endParaRPr lang="zh-CN" altLang="en-US" dirty="0">
              <a:solidFill>
                <a:srgbClr val="FF33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201" name="Text Box 10"/>
          <p:cNvSpPr txBox="1"/>
          <p:nvPr/>
        </p:nvSpPr>
        <p:spPr>
          <a:xfrm>
            <a:off x="323850" y="3644900"/>
            <a:ext cx="1706563" cy="10064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地点</a:t>
            </a:r>
            <a:endParaRPr lang="zh-CN" altLang="en-US" dirty="0">
              <a:solidFill>
                <a:srgbClr val="FF33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202" name="Text Box 11"/>
          <p:cNvSpPr txBox="1"/>
          <p:nvPr/>
        </p:nvSpPr>
        <p:spPr>
          <a:xfrm>
            <a:off x="250825" y="4652963"/>
            <a:ext cx="1724025" cy="1016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事情</a:t>
            </a:r>
            <a:endParaRPr lang="zh-CN" altLang="en-US" dirty="0">
              <a:solidFill>
                <a:srgbClr val="FF33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2" name="Oval 4"/>
          <p:cNvSpPr/>
          <p:nvPr/>
        </p:nvSpPr>
        <p:spPr>
          <a:xfrm>
            <a:off x="2411413" y="1412875"/>
            <a:ext cx="2232025" cy="1008063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2" grpId="0" bldLvl="0" animBg="1"/>
      <p:bldP spid="4104" grpId="0" bldLvl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Picture 2" descr="14525_z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华文新魏" panose="02010800040101010101" pitchFamily="2" charset="-122"/>
                <a:cs typeface="+mj-cs"/>
              </a:rPr>
              <a:t>晓出净慈寺送林子方</a:t>
            </a:r>
            <a:endParaRPr kumimoji="0" lang="zh-CN" altLang="en-US" sz="4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华文新魏" panose="02010800040101010101" pitchFamily="2" charset="-122"/>
              <a:cs typeface="+mj-cs"/>
            </a:endParaRPr>
          </a:p>
        </p:txBody>
      </p:sp>
      <p:sp>
        <p:nvSpPr>
          <p:cNvPr id="44036" name="Rectangle 4"/>
          <p:cNvSpPr>
            <a:spLocks noGrp="1" noChangeArrowheads="1"/>
          </p:cNvSpPr>
          <p:nvPr>
            <p:ph idx="1"/>
          </p:nvPr>
        </p:nvSpPr>
        <p:spPr>
          <a:xfrm>
            <a:off x="1116013" y="2349500"/>
            <a:ext cx="4343400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itchFamily="49" charset="-122"/>
                <a:cs typeface="+mn-cs"/>
              </a:rPr>
              <a:t>毕竟西湖六月中，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itchFamily="49" charset="-122"/>
                <a:cs typeface="+mn-cs"/>
              </a:rPr>
              <a:t>风光不与四时同。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itchFamily="49" charset="-122"/>
                <a:cs typeface="+mn-cs"/>
              </a:rPr>
              <a:t>接天莲叶无穷碧，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楷体_GB2312" pitchFamily="49" charset="-122"/>
                <a:cs typeface="+mn-cs"/>
              </a:rPr>
              <a:t>映日荷花别样红。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4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2286000" y="1295400"/>
            <a:ext cx="41910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0" i="0" u="sng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（南宋 ）   杨万里</a:t>
            </a:r>
            <a:endParaRPr kumimoji="0" lang="zh-CN" altLang="en-US" sz="2800" b="0" i="0" u="sng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9221" name="Line 6"/>
          <p:cNvSpPr/>
          <p:nvPr/>
        </p:nvSpPr>
        <p:spPr>
          <a:xfrm>
            <a:off x="1331913" y="2997200"/>
            <a:ext cx="7620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2" name="Line 7"/>
          <p:cNvSpPr/>
          <p:nvPr/>
        </p:nvSpPr>
        <p:spPr>
          <a:xfrm>
            <a:off x="3419475" y="3716338"/>
            <a:ext cx="7620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3" name="Line 8"/>
          <p:cNvSpPr/>
          <p:nvPr/>
        </p:nvSpPr>
        <p:spPr>
          <a:xfrm>
            <a:off x="1403350" y="4508500"/>
            <a:ext cx="7620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4" name="Line 9"/>
          <p:cNvSpPr/>
          <p:nvPr/>
        </p:nvSpPr>
        <p:spPr>
          <a:xfrm>
            <a:off x="3419475" y="4508500"/>
            <a:ext cx="13684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5" name="Line 10"/>
          <p:cNvSpPr/>
          <p:nvPr/>
        </p:nvSpPr>
        <p:spPr>
          <a:xfrm>
            <a:off x="1331913" y="5229225"/>
            <a:ext cx="762000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6" name="Line 11"/>
          <p:cNvSpPr/>
          <p:nvPr/>
        </p:nvSpPr>
        <p:spPr>
          <a:xfrm>
            <a:off x="3348038" y="5300663"/>
            <a:ext cx="1439862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7" name="Text Box 12"/>
          <p:cNvSpPr txBox="1"/>
          <p:nvPr/>
        </p:nvSpPr>
        <p:spPr>
          <a:xfrm>
            <a:off x="5364163" y="3213100"/>
            <a:ext cx="3311525" cy="2124075"/>
          </a:xfrm>
          <a:prstGeom prst="rect">
            <a:avLst/>
          </a:prstGeom>
          <a:noFill/>
          <a:ln w="28575" cap="flat" cmpd="sng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Arial" panose="020B0604020202020204" pitchFamily="34" charset="0"/>
                <a:ea typeface="楷体_GB2312" pitchFamily="49" charset="-122"/>
              </a:rPr>
              <a:t>四人一小组交流：</a:t>
            </a:r>
            <a:endParaRPr lang="zh-CN" altLang="en-US" sz="2400" b="1" dirty="0">
              <a:solidFill>
                <a:srgbClr val="FF33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1 </a:t>
            </a:r>
            <a:r>
              <a:rPr lang="zh-CN" altLang="en-US" sz="24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说说划线词的意思；</a:t>
            </a:r>
            <a:endParaRPr lang="zh-CN" altLang="en-US" sz="24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2 </a:t>
            </a:r>
            <a:r>
              <a:rPr lang="zh-CN" altLang="en-US" sz="24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说说每句诗的意思。</a:t>
            </a:r>
            <a:endParaRPr lang="zh-CN" altLang="en-US" sz="24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提醒：每个人都要发言。</a:t>
            </a:r>
            <a:endParaRPr lang="zh-CN" altLang="en-US" sz="24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1" name="Group 2"/>
          <p:cNvGrpSpPr>
            <a:grpSpLocks noChangeAspect="1"/>
          </p:cNvGrpSpPr>
          <p:nvPr/>
        </p:nvGrpSpPr>
        <p:grpSpPr>
          <a:xfrm>
            <a:off x="-1044575" y="0"/>
            <a:ext cx="11560175" cy="6858000"/>
            <a:chOff x="-142" y="0"/>
            <a:chExt cx="5710" cy="3744"/>
          </a:xfrm>
        </p:grpSpPr>
        <p:pic>
          <p:nvPicPr>
            <p:cNvPr id="10242" name="Picture 3" descr="2302"/>
            <p:cNvPicPr>
              <a:picLocks noChangeAspect="1"/>
            </p:cNvPicPr>
            <p:nvPr/>
          </p:nvPicPr>
          <p:blipFill>
            <a:blip r:embed="rId1"/>
            <a:srcRect r="75635" b="60179"/>
            <a:stretch>
              <a:fillRect/>
            </a:stretch>
          </p:blipFill>
          <p:spPr>
            <a:xfrm>
              <a:off x="-142" y="0"/>
              <a:ext cx="5568" cy="37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0243" name="Picture 4" descr="2302"/>
            <p:cNvPicPr>
              <a:picLocks noChangeAspect="1"/>
            </p:cNvPicPr>
            <p:nvPr/>
          </p:nvPicPr>
          <p:blipFill>
            <a:blip r:embed="rId1"/>
            <a:srcRect t="23982" b="-2"/>
            <a:stretch>
              <a:fillRect/>
            </a:stretch>
          </p:blipFill>
          <p:spPr>
            <a:xfrm>
              <a:off x="0" y="2496"/>
              <a:ext cx="5568" cy="124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244" name="Rectangle 3"/>
          <p:cNvSpPr/>
          <p:nvPr/>
        </p:nvSpPr>
        <p:spPr>
          <a:xfrm>
            <a:off x="755650" y="188913"/>
            <a:ext cx="7345363" cy="4968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毕竟西湖六月中，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风光不与四时同。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           接天莲叶           ，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           映日荷花           。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" name="Oval 4"/>
          <p:cNvSpPr/>
          <p:nvPr/>
        </p:nvSpPr>
        <p:spPr>
          <a:xfrm>
            <a:off x="2339975" y="549275"/>
            <a:ext cx="1081088" cy="792163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245" name="AutoShape 5"/>
          <p:cNvSpPr/>
          <p:nvPr/>
        </p:nvSpPr>
        <p:spPr>
          <a:xfrm>
            <a:off x="684213" y="115888"/>
            <a:ext cx="1368425" cy="720725"/>
          </a:xfrm>
          <a:prstGeom prst="wedgeRoundRectCallout">
            <a:avLst>
              <a:gd name="adj1" fmla="val 76449"/>
              <a:gd name="adj2" fmla="val 53745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到底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49" name="Oval 9"/>
          <p:cNvSpPr/>
          <p:nvPr/>
        </p:nvSpPr>
        <p:spPr>
          <a:xfrm>
            <a:off x="4356100" y="1844675"/>
            <a:ext cx="1081088" cy="792163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252" name="AutoShape 12"/>
          <p:cNvSpPr/>
          <p:nvPr/>
        </p:nvSpPr>
        <p:spPr>
          <a:xfrm>
            <a:off x="6011863" y="1341438"/>
            <a:ext cx="1366837" cy="647700"/>
          </a:xfrm>
          <a:prstGeom prst="wedgeRoundRectCallout">
            <a:avLst>
              <a:gd name="adj1" fmla="val -110509"/>
              <a:gd name="adj2" fmla="val 48773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四季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53" name="AutoShape 13"/>
          <p:cNvSpPr/>
          <p:nvPr/>
        </p:nvSpPr>
        <p:spPr>
          <a:xfrm>
            <a:off x="250825" y="2420938"/>
            <a:ext cx="2016125" cy="504825"/>
          </a:xfrm>
          <a:prstGeom prst="wedgeRoundRectCallout">
            <a:avLst>
              <a:gd name="adj1" fmla="val 66616"/>
              <a:gd name="adj2" fmla="val 110690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5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与蓝天相接</a:t>
            </a:r>
            <a:endParaRPr lang="zh-CN" altLang="en-US" sz="25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55" name="Oval 15"/>
          <p:cNvSpPr/>
          <p:nvPr/>
        </p:nvSpPr>
        <p:spPr>
          <a:xfrm>
            <a:off x="2268538" y="3068638"/>
            <a:ext cx="1081087" cy="79216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251" name="Text Box 19"/>
          <p:cNvSpPr txBox="1"/>
          <p:nvPr/>
        </p:nvSpPr>
        <p:spPr>
          <a:xfrm>
            <a:off x="4284663" y="3068638"/>
            <a:ext cx="1728787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无穷碧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" name="Text Box 20"/>
          <p:cNvSpPr txBox="1"/>
          <p:nvPr/>
        </p:nvSpPr>
        <p:spPr>
          <a:xfrm>
            <a:off x="4427538" y="4292600"/>
            <a:ext cx="1728787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别样红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245" grpId="0" animBg="1"/>
      <p:bldP spid="10249" grpId="0" animBg="1"/>
      <p:bldP spid="10252" grpId="0" animBg="1"/>
      <p:bldP spid="10253" grpId="0" animBg="1"/>
      <p:bldP spid="102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265" name="Group 2"/>
          <p:cNvGrpSpPr>
            <a:grpSpLocks noChangeAspect="1"/>
          </p:cNvGrpSpPr>
          <p:nvPr/>
        </p:nvGrpSpPr>
        <p:grpSpPr>
          <a:xfrm>
            <a:off x="-1189037" y="0"/>
            <a:ext cx="11560175" cy="6858000"/>
            <a:chOff x="-142" y="0"/>
            <a:chExt cx="5710" cy="3744"/>
          </a:xfrm>
        </p:grpSpPr>
        <p:pic>
          <p:nvPicPr>
            <p:cNvPr id="11266" name="Picture 3" descr="2302"/>
            <p:cNvPicPr>
              <a:picLocks noChangeAspect="1"/>
            </p:cNvPicPr>
            <p:nvPr/>
          </p:nvPicPr>
          <p:blipFill>
            <a:blip r:embed="rId1"/>
            <a:srcRect r="75635" b="60179"/>
            <a:stretch>
              <a:fillRect/>
            </a:stretch>
          </p:blipFill>
          <p:spPr>
            <a:xfrm>
              <a:off x="-142" y="0"/>
              <a:ext cx="5568" cy="374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67" name="Picture 4" descr="2302"/>
            <p:cNvPicPr>
              <a:picLocks noChangeAspect="1"/>
            </p:cNvPicPr>
            <p:nvPr/>
          </p:nvPicPr>
          <p:blipFill>
            <a:blip r:embed="rId1"/>
            <a:srcRect t="23982" b="-2"/>
            <a:stretch>
              <a:fillRect/>
            </a:stretch>
          </p:blipFill>
          <p:spPr>
            <a:xfrm>
              <a:off x="0" y="2496"/>
              <a:ext cx="5568" cy="124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1268" name="Rectangle 3"/>
          <p:cNvSpPr/>
          <p:nvPr/>
        </p:nvSpPr>
        <p:spPr>
          <a:xfrm>
            <a:off x="755650" y="188913"/>
            <a:ext cx="7345363" cy="4968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毕竟西湖六月中，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风光不与四时同。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           接天莲叶           ，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           映日荷花           。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69" name="Oval 4"/>
          <p:cNvSpPr/>
          <p:nvPr/>
        </p:nvSpPr>
        <p:spPr>
          <a:xfrm>
            <a:off x="2339975" y="549275"/>
            <a:ext cx="1081088" cy="792163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0" name="AutoShape 5"/>
          <p:cNvSpPr/>
          <p:nvPr/>
        </p:nvSpPr>
        <p:spPr>
          <a:xfrm>
            <a:off x="684213" y="115888"/>
            <a:ext cx="1368425" cy="720725"/>
          </a:xfrm>
          <a:prstGeom prst="wedgeRoundRectCallout">
            <a:avLst>
              <a:gd name="adj1" fmla="val 76449"/>
              <a:gd name="adj2" fmla="val 53745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到底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46" name="Oval 6"/>
          <p:cNvSpPr/>
          <p:nvPr/>
        </p:nvSpPr>
        <p:spPr>
          <a:xfrm>
            <a:off x="4427538" y="4365625"/>
            <a:ext cx="1584325" cy="792163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247" name="AutoShape 7"/>
          <p:cNvSpPr/>
          <p:nvPr/>
        </p:nvSpPr>
        <p:spPr>
          <a:xfrm>
            <a:off x="179388" y="3789363"/>
            <a:ext cx="2305050" cy="504825"/>
          </a:xfrm>
          <a:prstGeom prst="wedgeRoundRectCallout">
            <a:avLst>
              <a:gd name="adj1" fmla="val 39875"/>
              <a:gd name="adj2" fmla="val 122329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5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在阳光照射下</a:t>
            </a:r>
            <a:endParaRPr lang="zh-CN" altLang="en-US" sz="25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3" name="Oval 8"/>
          <p:cNvSpPr/>
          <p:nvPr/>
        </p:nvSpPr>
        <p:spPr>
          <a:xfrm>
            <a:off x="4500563" y="3141663"/>
            <a:ext cx="1584325" cy="649287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74" name="Oval 9"/>
          <p:cNvSpPr/>
          <p:nvPr/>
        </p:nvSpPr>
        <p:spPr>
          <a:xfrm>
            <a:off x="4356100" y="1844675"/>
            <a:ext cx="1081088" cy="792163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250" name="AutoShape 10"/>
          <p:cNvSpPr/>
          <p:nvPr/>
        </p:nvSpPr>
        <p:spPr>
          <a:xfrm>
            <a:off x="3276600" y="5373688"/>
            <a:ext cx="1582738" cy="504825"/>
          </a:xfrm>
          <a:prstGeom prst="wedgeRoundRectCallout">
            <a:avLst>
              <a:gd name="adj1" fmla="val 27935"/>
              <a:gd name="adj2" fmla="val -147171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5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格外红艳</a:t>
            </a:r>
            <a:endParaRPr lang="zh-CN" altLang="en-US" sz="25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54283" name="AutoShape 11"/>
          <p:cNvSpPr/>
          <p:nvPr/>
        </p:nvSpPr>
        <p:spPr>
          <a:xfrm>
            <a:off x="3203575" y="3933825"/>
            <a:ext cx="1582738" cy="504825"/>
          </a:xfrm>
          <a:prstGeom prst="wedgeRoundRectCallout">
            <a:avLst>
              <a:gd name="adj1" fmla="val 38468"/>
              <a:gd name="adj2" fmla="val -110380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5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非常碧绿</a:t>
            </a:r>
            <a:endParaRPr lang="zh-CN" altLang="en-US" sz="25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7" name="AutoShape 12"/>
          <p:cNvSpPr/>
          <p:nvPr/>
        </p:nvSpPr>
        <p:spPr>
          <a:xfrm>
            <a:off x="6084888" y="1341438"/>
            <a:ext cx="1366837" cy="647700"/>
          </a:xfrm>
          <a:prstGeom prst="wedgeRoundRectCallout">
            <a:avLst>
              <a:gd name="adj1" fmla="val -110509"/>
              <a:gd name="adj2" fmla="val 48773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32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四季</a:t>
            </a:r>
            <a:endParaRPr lang="zh-CN" altLang="en-US" sz="32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8" name="AutoShape 13"/>
          <p:cNvSpPr/>
          <p:nvPr/>
        </p:nvSpPr>
        <p:spPr>
          <a:xfrm>
            <a:off x="250825" y="2420938"/>
            <a:ext cx="2016125" cy="504825"/>
          </a:xfrm>
          <a:prstGeom prst="wedgeRoundRectCallout">
            <a:avLst>
              <a:gd name="adj1" fmla="val 66616"/>
              <a:gd name="adj2" fmla="val 110690"/>
              <a:gd name="adj3" fmla="val 16667"/>
            </a:avLst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pPr algn="ctr"/>
            <a:r>
              <a:rPr lang="zh-CN" altLang="en-US" sz="25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与蓝天相接</a:t>
            </a:r>
            <a:endParaRPr lang="zh-CN" altLang="en-US" sz="25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0254" name="Oval 14"/>
          <p:cNvSpPr/>
          <p:nvPr/>
        </p:nvSpPr>
        <p:spPr>
          <a:xfrm>
            <a:off x="2339975" y="4221163"/>
            <a:ext cx="1081088" cy="79216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80" name="Oval 15"/>
          <p:cNvSpPr/>
          <p:nvPr/>
        </p:nvSpPr>
        <p:spPr>
          <a:xfrm>
            <a:off x="2339975" y="3068638"/>
            <a:ext cx="1081088" cy="792162"/>
          </a:xfrm>
          <a:prstGeom prst="ellipse">
            <a:avLst/>
          </a:prstGeom>
          <a:solidFill>
            <a:schemeClr val="accent1">
              <a:alpha val="0"/>
            </a:schemeClr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81" name="Text Box 19"/>
          <p:cNvSpPr txBox="1"/>
          <p:nvPr/>
        </p:nvSpPr>
        <p:spPr>
          <a:xfrm>
            <a:off x="4356100" y="3087688"/>
            <a:ext cx="1728788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无穷碧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1282" name="Text Box 20"/>
          <p:cNvSpPr txBox="1"/>
          <p:nvPr/>
        </p:nvSpPr>
        <p:spPr>
          <a:xfrm>
            <a:off x="4427538" y="4292600"/>
            <a:ext cx="1728787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别样红</a:t>
            </a:r>
            <a:endParaRPr lang="zh-CN" altLang="en-US" sz="4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  <p:bldP spid="10247" grpId="0" animBg="1"/>
      <p:bldP spid="10250" grpId="0" animBg="1"/>
      <p:bldP spid="54283" grpId="0" animBg="1"/>
      <p:bldP spid="10254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73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6000" b="0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73000"/>
          </a:schemeClr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6000" b="0" i="0" u="sng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736</Words>
  <Application>WPS 演示</Application>
  <PresentationFormat>全屏显示(4:3)</PresentationFormat>
  <Paragraphs>136</Paragraphs>
  <Slides>17</Slides>
  <Notes>3</Notes>
  <HiddenSlides>0</HiddenSlides>
  <MMClips>3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楷体_GB2312</vt:lpstr>
      <vt:lpstr>新宋体</vt:lpstr>
      <vt:lpstr>Calibri</vt:lpstr>
      <vt:lpstr>楷体</vt:lpstr>
      <vt:lpstr>黑体</vt:lpstr>
      <vt:lpstr>华文新魏</vt:lpstr>
      <vt:lpstr>文鼎谁的字体</vt:lpstr>
      <vt:lpstr>楷体_GB2312</vt:lpstr>
      <vt:lpstr>Arial</vt:lpstr>
      <vt:lpstr>微软雅黑</vt:lpstr>
      <vt:lpstr>Arial Unicode MS</vt:lpstr>
      <vt:lpstr>楷体_GB2312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95</cp:revision>
  <dcterms:created xsi:type="dcterms:W3CDTF">2012-05-05T13:06:10Z</dcterms:created>
  <dcterms:modified xsi:type="dcterms:W3CDTF">2021-08-05T13:24:59Z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